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4"/>
    <p:sldMasterId id="2147483717" r:id="rId5"/>
  </p:sldMasterIdLst>
  <p:notesMasterIdLst>
    <p:notesMasterId r:id="rId13"/>
  </p:notesMasterIdLst>
  <p:handoutMasterIdLst>
    <p:handoutMasterId r:id="rId14"/>
  </p:handoutMasterIdLst>
  <p:sldIdLst>
    <p:sldId id="269" r:id="rId6"/>
    <p:sldId id="295" r:id="rId7"/>
    <p:sldId id="296" r:id="rId8"/>
    <p:sldId id="297" r:id="rId9"/>
    <p:sldId id="298" r:id="rId10"/>
    <p:sldId id="299" r:id="rId11"/>
    <p:sldId id="30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64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6177923-D21C-411D-A1E2-A19A898FC24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6961D4-B6B6-4516-AB5A-F16808F08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34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1D1C609-F4BC-4D41-B00E-6D4B09F03FD3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3B37FC9-35C0-4C09-8C3C-EBC1479F7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21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38200" y="27"/>
            <a:ext cx="7391400" cy="949325"/>
          </a:xfrm>
          <a:ln algn="ctr"/>
        </p:spPr>
        <p:txBody>
          <a:bodyPr/>
          <a:lstStyle>
            <a:lvl1pPr algn="ctr">
              <a:lnSpc>
                <a:spcPct val="85000"/>
              </a:lnSpc>
              <a:defRPr i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5334000"/>
            <a:ext cx="6400800" cy="609600"/>
          </a:xfrm>
          <a:ln/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26712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62E9FDD-8973-4D83-B6B2-FC7A819874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"/>
            <a:ext cx="7391400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036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 userDrawn="1">
            <p:ph type="sldNum" sz="quarter" idx="10"/>
          </p:nvPr>
        </p:nvSpPr>
        <p:spPr>
          <a:xfrm>
            <a:off x="7867653" y="6538916"/>
            <a:ext cx="1071563" cy="319087"/>
          </a:xfrm>
          <a:noFill/>
        </p:spPr>
        <p:txBody>
          <a:bodyPr anchor="ctr"/>
          <a:lstStyle/>
          <a:p>
            <a:fld id="{37B1E2F1-3C8D-458D-9A3F-25D4D655971E}" type="slidenum">
              <a:rPr lang="en-US" sz="1600" smtClean="0">
                <a:solidFill>
                  <a:srgbClr val="000000"/>
                </a:solidFill>
                <a:latin typeface="Arial" pitchFamily="34" charset="0"/>
              </a:rPr>
              <a:pPr/>
              <a:t>‹#›</a:t>
            </a:fld>
            <a:endParaRPr lang="en-US" sz="16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614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8353C-2580-4D9A-B8B9-B969BB35D8D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47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 userDrawn="1">
            <p:ph type="sldNum" sz="quarter" idx="10"/>
          </p:nvPr>
        </p:nvSpPr>
        <p:spPr>
          <a:xfrm>
            <a:off x="7867653" y="6538916"/>
            <a:ext cx="1071563" cy="319087"/>
          </a:xfrm>
          <a:noFill/>
        </p:spPr>
        <p:txBody>
          <a:bodyPr anchor="ctr"/>
          <a:lstStyle/>
          <a:p>
            <a:fld id="{37B1E2F1-3C8D-458D-9A3F-25D4D655971E}" type="slidenum">
              <a:rPr lang="en-US" sz="1600" smtClean="0">
                <a:solidFill>
                  <a:srgbClr val="000000"/>
                </a:solidFill>
                <a:latin typeface="Arial" pitchFamily="34" charset="0"/>
              </a:rPr>
              <a:pPr/>
              <a:t>‹#›</a:t>
            </a:fld>
            <a:endParaRPr lang="en-US" sz="16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560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8353C-2580-4D9A-B8B9-B969BB35D8D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72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68440" y="633044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24600"/>
            <a:ext cx="5181600" cy="256667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 smtClean="0">
                <a:solidFill>
                  <a:srgbClr val="000000"/>
                </a:solidFill>
              </a:rPr>
              <a:t>Document location: Sigma SharePoint/Document/Sigma Program Intent.pptx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19400" y="6695567"/>
            <a:ext cx="1905000" cy="304800"/>
          </a:xfrm>
        </p:spPr>
        <p:txBody>
          <a:bodyPr/>
          <a:lstStyle/>
          <a:p>
            <a:fld id="{29056934-2F0D-47CA-B6E0-2CC058FC6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69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38200" y="27"/>
            <a:ext cx="7391400" cy="949325"/>
          </a:xfrm>
          <a:ln algn="ctr"/>
        </p:spPr>
        <p:txBody>
          <a:bodyPr/>
          <a:lstStyle>
            <a:lvl1pPr algn="ctr">
              <a:lnSpc>
                <a:spcPct val="85000"/>
              </a:lnSpc>
              <a:defRPr i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5334000"/>
            <a:ext cx="6400800" cy="609600"/>
          </a:xfrm>
          <a:ln/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1871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62E9FDD-8973-4D83-B6B2-FC7A819874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"/>
            <a:ext cx="7391400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1769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266" y="9896"/>
            <a:ext cx="864734" cy="874342"/>
          </a:xfrm>
          <a:prstGeom prst="rect">
            <a:avLst/>
          </a:prstGeom>
        </p:spPr>
      </p:pic>
      <p:sp>
        <p:nvSpPr>
          <p:cNvPr id="409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"/>
            <a:ext cx="7391400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09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1"/>
            <a:ext cx="8229600" cy="48307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573088" y="884238"/>
            <a:ext cx="834231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>
            <a:outerShdw dist="160644" dir="1106097" algn="ctr" rotWithShape="0">
              <a:srgbClr val="3333FF"/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1550E8-0C7F-469B-B62A-AB1225E42BF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pic>
        <p:nvPicPr>
          <p:cNvPr id="1026" name="Picture 2" descr="S:\PTGN\ASN (RD&amp;A)\Front Office\Logos\navylogo.jpg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018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688" r:id="rId3"/>
    <p:sldLayoutId id="2147483699" r:id="rId4"/>
    <p:sldLayoutId id="2147483674" r:id="rId5"/>
    <p:sldLayoutId id="2147483685" r:id="rId6"/>
    <p:sldLayoutId id="2147483722" r:id="rId7"/>
  </p:sldLayoutIdLst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FF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FF"/>
          </a:solidFill>
          <a:latin typeface="Arial" pitchFamily="34" charset="0"/>
          <a:cs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FF"/>
          </a:solidFill>
          <a:latin typeface="Arial" pitchFamily="34" charset="0"/>
          <a:cs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FF"/>
          </a:solidFill>
          <a:latin typeface="Arial" pitchFamily="34" charset="0"/>
          <a:cs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FF"/>
          </a:solidFill>
          <a:latin typeface="Arial" pitchFamily="34" charset="0"/>
          <a:cs typeface="Arial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 i="1">
          <a:solidFill>
            <a:srgbClr val="0000FF"/>
          </a:solidFill>
          <a:latin typeface="Arial" pitchFamily="34" charset="0"/>
          <a:cs typeface="Arial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 i="1">
          <a:solidFill>
            <a:srgbClr val="0000FF"/>
          </a:solidFill>
          <a:latin typeface="Arial" pitchFamily="34" charset="0"/>
          <a:cs typeface="Arial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 i="1">
          <a:solidFill>
            <a:srgbClr val="0000FF"/>
          </a:solidFill>
          <a:latin typeface="Arial" pitchFamily="34" charset="0"/>
          <a:cs typeface="Arial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 i="1">
          <a:solidFill>
            <a:srgbClr val="0000FF"/>
          </a:solidFill>
          <a:latin typeface="Arial" pitchFamily="34" charset="0"/>
          <a:cs typeface="Arial" pitchFamily="34" charset="0"/>
        </a:defRPr>
      </a:lvl9pPr>
    </p:titleStyle>
    <p:bodyStyle>
      <a:lvl1pPr marL="406400" indent="-4064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636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400">
          <a:solidFill>
            <a:schemeClr val="tx1"/>
          </a:solidFill>
          <a:latin typeface="+mn-lt"/>
          <a:cs typeface="+mn-cs"/>
        </a:defRPr>
      </a:lvl2pPr>
      <a:lvl3pPr marL="114935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o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266" y="9896"/>
            <a:ext cx="864734" cy="874342"/>
          </a:xfrm>
          <a:prstGeom prst="rect">
            <a:avLst/>
          </a:prstGeom>
        </p:spPr>
      </p:pic>
      <p:sp>
        <p:nvSpPr>
          <p:cNvPr id="409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"/>
            <a:ext cx="7391400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09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1"/>
            <a:ext cx="8229600" cy="48307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573088" y="884238"/>
            <a:ext cx="834231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>
            <a:outerShdw dist="160644" dir="1106097" algn="ctr" rotWithShape="0">
              <a:srgbClr val="3333FF"/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 descr="S:\PTGN\ASN (RD&amp;A)\Front Office\Logos\navylogo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E777C5-D9E6-419D-9672-C3E81FFAA0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80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</p:sldLayoutIdLst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FF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FF"/>
          </a:solidFill>
          <a:latin typeface="Arial" pitchFamily="34" charset="0"/>
          <a:cs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FF"/>
          </a:solidFill>
          <a:latin typeface="Arial" pitchFamily="34" charset="0"/>
          <a:cs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FF"/>
          </a:solidFill>
          <a:latin typeface="Arial" pitchFamily="34" charset="0"/>
          <a:cs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FF"/>
          </a:solidFill>
          <a:latin typeface="Arial" pitchFamily="34" charset="0"/>
          <a:cs typeface="Arial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 i="1">
          <a:solidFill>
            <a:srgbClr val="0000FF"/>
          </a:solidFill>
          <a:latin typeface="Arial" pitchFamily="34" charset="0"/>
          <a:cs typeface="Arial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 i="1">
          <a:solidFill>
            <a:srgbClr val="0000FF"/>
          </a:solidFill>
          <a:latin typeface="Arial" pitchFamily="34" charset="0"/>
          <a:cs typeface="Arial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 i="1">
          <a:solidFill>
            <a:srgbClr val="0000FF"/>
          </a:solidFill>
          <a:latin typeface="Arial" pitchFamily="34" charset="0"/>
          <a:cs typeface="Arial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 i="1">
          <a:solidFill>
            <a:srgbClr val="0000FF"/>
          </a:solidFill>
          <a:latin typeface="Arial" pitchFamily="34" charset="0"/>
          <a:cs typeface="Arial" pitchFamily="34" charset="0"/>
        </a:defRPr>
      </a:lvl9pPr>
    </p:titleStyle>
    <p:bodyStyle>
      <a:lvl1pPr marL="406400" indent="-4064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636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400">
          <a:solidFill>
            <a:schemeClr val="tx1"/>
          </a:solidFill>
          <a:latin typeface="+mn-lt"/>
          <a:cs typeface="+mn-cs"/>
        </a:defRPr>
      </a:lvl2pPr>
      <a:lvl3pPr marL="114935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o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sz="3000" i="1" dirty="0" smtClean="0">
                <a:solidFill>
                  <a:srgbClr val="000099"/>
                </a:solidFill>
              </a:rPr>
              <a:t>ASN(RDA) SIGMA Program</a:t>
            </a:r>
            <a:endParaRPr lang="en-US" sz="3000" i="1" dirty="0">
              <a:solidFill>
                <a:srgbClr val="000099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47800" y="5486400"/>
            <a:ext cx="6400800" cy="609600"/>
          </a:xfrm>
        </p:spPr>
        <p:txBody>
          <a:bodyPr/>
          <a:lstStyle/>
          <a:p>
            <a:r>
              <a:rPr lang="en-US" sz="2400" dirty="0" err="1" smtClean="0"/>
              <a:t>SYSCOM</a:t>
            </a:r>
            <a:r>
              <a:rPr lang="en-US" sz="2400" dirty="0" smtClean="0"/>
              <a:t> Nominee - Program Intent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8643" y="1503778"/>
            <a:ext cx="3335957" cy="3373022"/>
          </a:xfrm>
          <a:prstGeom prst="rect">
            <a:avLst/>
          </a:prstGeom>
        </p:spPr>
      </p:pic>
      <p:sp>
        <p:nvSpPr>
          <p:cNvPr id="7" name="Subtitle 4"/>
          <p:cNvSpPr txBox="1">
            <a:spLocks/>
          </p:cNvSpPr>
          <p:nvPr/>
        </p:nvSpPr>
        <p:spPr bwMode="auto">
          <a:xfrm>
            <a:off x="1600200" y="5943600"/>
            <a:ext cx="6400800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36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93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2000" i="1" kern="0" dirty="0" smtClean="0"/>
              <a:t>Injecting What Matters, Where It Counts</a:t>
            </a:r>
          </a:p>
        </p:txBody>
      </p:sp>
    </p:spTree>
    <p:extLst>
      <p:ext uri="{BB962C8B-B14F-4D97-AF65-F5344CB8AC3E}">
        <p14:creationId xmlns:p14="http://schemas.microsoft.com/office/powerpoint/2010/main" val="300445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6934-2F0D-47CA-B6E0-2CC058FC6AE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990600"/>
            <a:ext cx="8763000" cy="5410200"/>
          </a:xfrm>
          <a:prstGeom prst="rect">
            <a:avLst/>
          </a:prstGeom>
        </p:spPr>
        <p:txBody>
          <a:bodyPr vert="horz" lIns="91425" tIns="45713" rIns="91425" bIns="45713" rtlCol="0">
            <a:normAutofit lnSpcReduction="10000"/>
          </a:bodyPr>
          <a:lstStyle>
            <a:lvl1pPr marL="168248" indent="-168248" algn="l" defTabSz="914256" rtl="0" eaLnBrk="1" latinLnBrk="0" hangingPunct="1">
              <a:lnSpc>
                <a:spcPct val="90000"/>
              </a:lnSpc>
              <a:spcBef>
                <a:spcPts val="799"/>
              </a:spcBef>
              <a:buFont typeface="Arial" pitchFamily="34" charset="0"/>
              <a:buChar char="•"/>
              <a:defRPr sz="1800" b="1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14269" indent="-282530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746008" indent="-177772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145995" indent="-284118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428525" indent="-230152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204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334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462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589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400" b="0" dirty="0">
                <a:solidFill>
                  <a:schemeClr val="tx1"/>
                </a:solidFill>
              </a:rPr>
              <a:t>The </a:t>
            </a:r>
            <a:r>
              <a:rPr lang="en-US" sz="2400" b="0" dirty="0" smtClean="0">
                <a:solidFill>
                  <a:schemeClr val="tx1"/>
                </a:solidFill>
              </a:rPr>
              <a:t>SIGMA </a:t>
            </a:r>
            <a:r>
              <a:rPr lang="en-US" sz="2400" b="0" dirty="0">
                <a:solidFill>
                  <a:schemeClr val="tx1"/>
                </a:solidFill>
              </a:rPr>
              <a:t>Program is an initiative by ASN(RDA) to support the continued development of the Acquisition </a:t>
            </a:r>
            <a:r>
              <a:rPr lang="en-US" sz="2400" b="0" dirty="0" smtClean="0">
                <a:solidFill>
                  <a:schemeClr val="tx1"/>
                </a:solidFill>
              </a:rPr>
              <a:t>Workforce</a:t>
            </a:r>
          </a:p>
          <a:p>
            <a:pPr marL="0" lvl="0" indent="0">
              <a:buNone/>
            </a:pPr>
            <a:endParaRPr lang="en-US" sz="2400" b="0" dirty="0" smtClean="0">
              <a:solidFill>
                <a:schemeClr val="tx1"/>
              </a:solidFill>
            </a:endParaRPr>
          </a:p>
          <a:p>
            <a:pPr lvl="0"/>
            <a:r>
              <a:rPr lang="en-US" sz="2400" b="0" dirty="0" smtClean="0">
                <a:solidFill>
                  <a:schemeClr val="tx1"/>
                </a:solidFill>
              </a:rPr>
              <a:t>It </a:t>
            </a:r>
            <a:r>
              <a:rPr lang="en-US" sz="2400" b="0" dirty="0">
                <a:solidFill>
                  <a:schemeClr val="tx1"/>
                </a:solidFill>
              </a:rPr>
              <a:t>is a 13 work day (two and a half week) rotation where mid-level military and civil service professionals have an opportunity to develop an understanding and establish a set of working relationships within the ASN(RDA) </a:t>
            </a:r>
            <a:r>
              <a:rPr lang="en-US" sz="2400" b="0" dirty="0" smtClean="0">
                <a:solidFill>
                  <a:schemeClr val="tx1"/>
                </a:solidFill>
              </a:rPr>
              <a:t>organization</a:t>
            </a:r>
          </a:p>
          <a:p>
            <a:pPr marL="0" lvl="0" indent="0">
              <a:buNone/>
            </a:pPr>
            <a:endParaRPr lang="en-US" sz="2400" b="0" dirty="0">
              <a:solidFill>
                <a:schemeClr val="tx1"/>
              </a:solidFill>
            </a:endParaRPr>
          </a:p>
          <a:p>
            <a:pPr lvl="0"/>
            <a:r>
              <a:rPr lang="en-US" sz="2400" b="0" dirty="0">
                <a:solidFill>
                  <a:schemeClr val="tx1"/>
                </a:solidFill>
              </a:rPr>
              <a:t>SYSCOM nominees should be considered "front runners" within the </a:t>
            </a:r>
            <a:r>
              <a:rPr lang="en-US" sz="2400" b="0" dirty="0" smtClean="0">
                <a:solidFill>
                  <a:schemeClr val="tx1"/>
                </a:solidFill>
              </a:rPr>
              <a:t>Acquisition Community </a:t>
            </a:r>
            <a:r>
              <a:rPr lang="en-US" sz="2400" b="0" dirty="0">
                <a:solidFill>
                  <a:schemeClr val="tx1"/>
                </a:solidFill>
              </a:rPr>
              <a:t>that </a:t>
            </a:r>
            <a:r>
              <a:rPr lang="en-US" sz="2400" b="0" dirty="0" smtClean="0">
                <a:solidFill>
                  <a:schemeClr val="tx1"/>
                </a:solidFill>
              </a:rPr>
              <a:t>have </a:t>
            </a:r>
            <a:r>
              <a:rPr lang="en-US" sz="2400" b="0" dirty="0">
                <a:solidFill>
                  <a:schemeClr val="tx1"/>
                </a:solidFill>
              </a:rPr>
              <a:t>the quality of "thinking outside the box" and questions standards in order to come up with better processes and solutions to serve the </a:t>
            </a:r>
            <a:r>
              <a:rPr lang="en-US" sz="2400" b="0" dirty="0" smtClean="0">
                <a:solidFill>
                  <a:schemeClr val="tx1"/>
                </a:solidFill>
              </a:rPr>
              <a:t>Warfighter</a:t>
            </a:r>
            <a:endParaRPr lang="en-US" sz="2400" b="0" dirty="0">
              <a:solidFill>
                <a:schemeClr val="tx1"/>
              </a:solidFill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Nominees </a:t>
            </a:r>
            <a:r>
              <a:rPr lang="en-US" sz="2000" dirty="0" smtClean="0">
                <a:solidFill>
                  <a:schemeClr val="tx1"/>
                </a:solidFill>
              </a:rPr>
              <a:t>can be civilian </a:t>
            </a:r>
            <a:r>
              <a:rPr lang="en-US" sz="2000" dirty="0">
                <a:solidFill>
                  <a:schemeClr val="tx1"/>
                </a:solidFill>
              </a:rPr>
              <a:t>(GS-13/14) </a:t>
            </a:r>
            <a:r>
              <a:rPr lang="en-US" sz="2000" dirty="0" smtClean="0">
                <a:solidFill>
                  <a:schemeClr val="tx1"/>
                </a:solidFill>
              </a:rPr>
              <a:t>or </a:t>
            </a:r>
            <a:r>
              <a:rPr lang="en-US" sz="2000" dirty="0">
                <a:solidFill>
                  <a:schemeClr val="tx1"/>
                </a:solidFill>
              </a:rPr>
              <a:t>military (O-4/O-5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Nominees can be from any Primary Career Field</a:t>
            </a:r>
            <a:endParaRPr lang="en-US" sz="2000" dirty="0">
              <a:solidFill>
                <a:schemeClr val="tx1"/>
              </a:solidFill>
            </a:endParaRPr>
          </a:p>
          <a:p>
            <a:pPr marL="514269" marR="0" lvl="1" indent="-282530" algn="l" defTabSz="914256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8600" y="6400800"/>
            <a:ext cx="8001000" cy="294767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File:20180627 SIGMA Program Intent located on SIGMA SharePoint/Documents Welcome Aboard Information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24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3000" dirty="0" smtClean="0">
                <a:solidFill>
                  <a:srgbClr val="000099"/>
                </a:solidFill>
              </a:rPr>
              <a:t>Intent</a:t>
            </a:r>
            <a:endParaRPr lang="en-US" sz="3000" dirty="0">
              <a:solidFill>
                <a:srgbClr val="0000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6934-2F0D-47CA-B6E0-2CC058FC6AE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990600"/>
            <a:ext cx="8686800" cy="5410200"/>
          </a:xfrm>
          <a:prstGeom prst="rect">
            <a:avLst/>
          </a:prstGeom>
        </p:spPr>
        <p:txBody>
          <a:bodyPr vert="horz" lIns="91425" tIns="45713" rIns="91425" bIns="45713" rtlCol="0">
            <a:normAutofit/>
          </a:bodyPr>
          <a:lstStyle>
            <a:lvl1pPr marL="168248" indent="-168248" algn="l" defTabSz="914256" rtl="0" eaLnBrk="1" latinLnBrk="0" hangingPunct="1">
              <a:lnSpc>
                <a:spcPct val="90000"/>
              </a:lnSpc>
              <a:spcBef>
                <a:spcPts val="799"/>
              </a:spcBef>
              <a:buFont typeface="Arial" pitchFamily="34" charset="0"/>
              <a:buChar char="•"/>
              <a:defRPr sz="1800" b="1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14269" indent="-282530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746008" indent="-177772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145995" indent="-284118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428525" indent="-230152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204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334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462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589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400" dirty="0">
                <a:solidFill>
                  <a:schemeClr val="tx1"/>
                </a:solidFill>
              </a:rPr>
              <a:t>Top Level </a:t>
            </a:r>
            <a:r>
              <a:rPr lang="en-US" sz="2400" dirty="0" smtClean="0">
                <a:solidFill>
                  <a:schemeClr val="tx1"/>
                </a:solidFill>
              </a:rPr>
              <a:t>introduction </a:t>
            </a:r>
            <a:r>
              <a:rPr lang="en-US" sz="2400" dirty="0">
                <a:solidFill>
                  <a:schemeClr val="tx1"/>
                </a:solidFill>
              </a:rPr>
              <a:t>to ASN(RDA)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First hand exposure to ASN(RDA) level discussions and </a:t>
            </a:r>
            <a:r>
              <a:rPr lang="en-US" sz="2000" dirty="0" smtClean="0">
                <a:solidFill>
                  <a:schemeClr val="tx1"/>
                </a:solidFill>
              </a:rPr>
              <a:t>decisions</a:t>
            </a:r>
          </a:p>
          <a:p>
            <a:pPr marL="231739" lvl="1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Focus on S</a:t>
            </a:r>
            <a:r>
              <a:rPr lang="en-US" sz="2400" dirty="0" smtClean="0">
                <a:solidFill>
                  <a:schemeClr val="tx1"/>
                </a:solidFill>
              </a:rPr>
              <a:t>electee’s </a:t>
            </a:r>
            <a:r>
              <a:rPr lang="en-US" sz="2400" dirty="0">
                <a:solidFill>
                  <a:schemeClr val="tx1"/>
                </a:solidFill>
              </a:rPr>
              <a:t>primary career field within their primary DASN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Provide insight into the day-to-day activities within a </a:t>
            </a:r>
            <a:r>
              <a:rPr lang="en-US" sz="2000" dirty="0" smtClean="0">
                <a:solidFill>
                  <a:schemeClr val="tx1"/>
                </a:solidFill>
              </a:rPr>
              <a:t>DASN</a:t>
            </a:r>
          </a:p>
          <a:p>
            <a:pPr marL="231739" lvl="1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Provide exposure to DASNs outside of the </a:t>
            </a:r>
            <a:r>
              <a:rPr lang="en-US" sz="2400" dirty="0" smtClean="0">
                <a:solidFill>
                  <a:schemeClr val="tx1"/>
                </a:solidFill>
              </a:rPr>
              <a:t>selectee’s </a:t>
            </a:r>
            <a:r>
              <a:rPr lang="en-US" sz="2400" dirty="0">
                <a:solidFill>
                  <a:schemeClr val="tx1"/>
                </a:solidFill>
              </a:rPr>
              <a:t>career field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Provide an understanding of other critical areas within ASN(RDA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  <a:p>
            <a:pPr marL="231739" lvl="1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Tasked to work with future </a:t>
            </a:r>
            <a:r>
              <a:rPr lang="en-US" sz="2400" dirty="0" smtClean="0">
                <a:solidFill>
                  <a:schemeClr val="tx1"/>
                </a:solidFill>
              </a:rPr>
              <a:t>SIGMA </a:t>
            </a:r>
            <a:r>
              <a:rPr lang="en-US" sz="2400" dirty="0">
                <a:solidFill>
                  <a:schemeClr val="tx1"/>
                </a:solidFill>
              </a:rPr>
              <a:t>Program selectees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Continue to improve and refine the </a:t>
            </a:r>
            <a:r>
              <a:rPr lang="en-US" sz="2000" dirty="0" smtClean="0">
                <a:solidFill>
                  <a:schemeClr val="tx1"/>
                </a:solidFill>
              </a:rPr>
              <a:t>SIGMA </a:t>
            </a:r>
            <a:r>
              <a:rPr lang="en-US" sz="2000" dirty="0">
                <a:solidFill>
                  <a:schemeClr val="tx1"/>
                </a:solidFill>
              </a:rPr>
              <a:t>Program</a:t>
            </a:r>
          </a:p>
          <a:p>
            <a:pPr marL="514269" marR="0" lvl="1" indent="-282530" algn="l" defTabSz="914256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8600" y="6408736"/>
            <a:ext cx="5486400" cy="286831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Document Location: Sigma SharePoint/Document/Sigma Program Intent.pptx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23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3000" dirty="0" smtClean="0">
                <a:solidFill>
                  <a:srgbClr val="000099"/>
                </a:solidFill>
              </a:rPr>
              <a:t>Objectives</a:t>
            </a:r>
            <a:endParaRPr lang="en-US" sz="3000" dirty="0">
              <a:solidFill>
                <a:srgbClr val="0000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6934-2F0D-47CA-B6E0-2CC058FC6AE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990600"/>
            <a:ext cx="8686800" cy="5410200"/>
          </a:xfrm>
          <a:prstGeom prst="rect">
            <a:avLst/>
          </a:prstGeom>
        </p:spPr>
        <p:txBody>
          <a:bodyPr vert="horz" lIns="91425" tIns="45713" rIns="91425" bIns="45713" rtlCol="0">
            <a:normAutofit/>
          </a:bodyPr>
          <a:lstStyle>
            <a:lvl1pPr marL="168248" indent="-168248" algn="l" defTabSz="914256" rtl="0" eaLnBrk="1" latinLnBrk="0" hangingPunct="1">
              <a:lnSpc>
                <a:spcPct val="90000"/>
              </a:lnSpc>
              <a:spcBef>
                <a:spcPts val="799"/>
              </a:spcBef>
              <a:buFont typeface="Arial" pitchFamily="34" charset="0"/>
              <a:buChar char="•"/>
              <a:defRPr sz="1800" b="1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14269" indent="-282530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746008" indent="-177772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145995" indent="-284118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428525" indent="-230152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204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334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462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589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400" dirty="0">
                <a:solidFill>
                  <a:schemeClr val="tx1"/>
                </a:solidFill>
              </a:rPr>
              <a:t>Program Objective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Provide the opportunity to continue the development and growth of our Acquisition Workforce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Individual Objective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Develop an understanding and establish a set of working relationships within the ASN(RDA) </a:t>
            </a:r>
            <a:r>
              <a:rPr lang="en-US" sz="2000" dirty="0" smtClean="0">
                <a:solidFill>
                  <a:schemeClr val="tx1"/>
                </a:solidFill>
              </a:rPr>
              <a:t>organization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Develop appreciation for Executive </a:t>
            </a:r>
            <a:r>
              <a:rPr lang="en-US" sz="2000" dirty="0">
                <a:solidFill>
                  <a:schemeClr val="tx1"/>
                </a:solidFill>
              </a:rPr>
              <a:t>M</a:t>
            </a:r>
            <a:r>
              <a:rPr lang="en-US" sz="2000" dirty="0" smtClean="0">
                <a:solidFill>
                  <a:schemeClr val="tx1"/>
                </a:solidFill>
              </a:rPr>
              <a:t>anagement and coordination</a:t>
            </a:r>
            <a:endParaRPr lang="en-US" sz="2000" dirty="0">
              <a:solidFill>
                <a:schemeClr val="tx1"/>
              </a:solidFill>
            </a:endParaRP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Additional Objectives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Provide an introduction to the Pentagon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Gain exposure to the Washington, DC environment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Introduction to top level processes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Gain insight into the decision making process of Senior Leadership</a:t>
            </a:r>
          </a:p>
          <a:p>
            <a:pPr marL="514269" marR="0" lvl="1" indent="-282530" algn="l" defTabSz="914256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8600" y="6408736"/>
            <a:ext cx="5486400" cy="286831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Document Location: Sigma SharePoint/Document/Sigma Program Intent.pptx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80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3000" dirty="0" smtClean="0">
                <a:solidFill>
                  <a:srgbClr val="000099"/>
                </a:solidFill>
              </a:rPr>
              <a:t>Potential Schedule</a:t>
            </a:r>
            <a:endParaRPr lang="en-US" sz="3000" dirty="0">
              <a:solidFill>
                <a:srgbClr val="0000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6934-2F0D-47CA-B6E0-2CC058FC6AE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990600"/>
            <a:ext cx="8686800" cy="5410200"/>
          </a:xfrm>
          <a:prstGeom prst="rect">
            <a:avLst/>
          </a:prstGeom>
        </p:spPr>
        <p:txBody>
          <a:bodyPr vert="horz" lIns="91425" tIns="45713" rIns="91425" bIns="45713" rtlCol="0">
            <a:normAutofit fontScale="77500" lnSpcReduction="20000"/>
          </a:bodyPr>
          <a:lstStyle>
            <a:lvl1pPr marL="168248" indent="-168248" algn="l" defTabSz="914256" rtl="0" eaLnBrk="1" latinLnBrk="0" hangingPunct="1">
              <a:lnSpc>
                <a:spcPct val="90000"/>
              </a:lnSpc>
              <a:spcBef>
                <a:spcPts val="799"/>
              </a:spcBef>
              <a:buFont typeface="Arial" pitchFamily="34" charset="0"/>
              <a:buChar char="•"/>
              <a:defRPr sz="1800" b="1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14269" indent="-282530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746008" indent="-177772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145995" indent="-284118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428525" indent="-230152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204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334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462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589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Day 1: </a:t>
            </a:r>
            <a:r>
              <a:rPr lang="en-US" sz="2400" b="0" dirty="0">
                <a:solidFill>
                  <a:schemeClr val="tx1"/>
                </a:solidFill>
              </a:rPr>
              <a:t>Check-In and Introductions</a:t>
            </a:r>
          </a:p>
          <a:p>
            <a:pPr marL="0" lv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Day 2: </a:t>
            </a:r>
            <a:r>
              <a:rPr lang="en-US" sz="2400" b="0" dirty="0">
                <a:solidFill>
                  <a:schemeClr val="tx1"/>
                </a:solidFill>
              </a:rPr>
              <a:t>DASN #1 (Primary </a:t>
            </a:r>
            <a:r>
              <a:rPr lang="en-US" sz="2400" b="0" dirty="0" smtClean="0">
                <a:solidFill>
                  <a:schemeClr val="tx1"/>
                </a:solidFill>
              </a:rPr>
              <a:t>DASN based upon </a:t>
            </a:r>
            <a:r>
              <a:rPr lang="en-US" sz="2400" b="0" dirty="0">
                <a:solidFill>
                  <a:schemeClr val="tx1"/>
                </a:solidFill>
              </a:rPr>
              <a:t>selectee’s </a:t>
            </a:r>
            <a:r>
              <a:rPr lang="en-US" sz="2400" b="0" dirty="0" err="1">
                <a:solidFill>
                  <a:schemeClr val="tx1"/>
                </a:solidFill>
              </a:rPr>
              <a:t>SYSCOM</a:t>
            </a:r>
            <a:r>
              <a:rPr lang="en-US" sz="2400" b="0" dirty="0">
                <a:solidFill>
                  <a:schemeClr val="tx1"/>
                </a:solidFill>
              </a:rPr>
              <a:t>)</a:t>
            </a:r>
          </a:p>
          <a:p>
            <a:pPr marL="0" lv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Day 3: </a:t>
            </a:r>
            <a:r>
              <a:rPr lang="en-US" sz="2400" b="0" dirty="0">
                <a:solidFill>
                  <a:schemeClr val="tx1"/>
                </a:solidFill>
              </a:rPr>
              <a:t>DASN #1 </a:t>
            </a:r>
          </a:p>
          <a:p>
            <a:pPr marL="0" lv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Day 4: </a:t>
            </a:r>
            <a:r>
              <a:rPr lang="en-US" sz="2400" b="0" dirty="0">
                <a:solidFill>
                  <a:schemeClr val="tx1"/>
                </a:solidFill>
              </a:rPr>
              <a:t>DASN #</a:t>
            </a:r>
            <a:r>
              <a:rPr lang="en-US" sz="2400" b="0" dirty="0" smtClean="0">
                <a:solidFill>
                  <a:schemeClr val="tx1"/>
                </a:solidFill>
              </a:rPr>
              <a:t>1</a:t>
            </a:r>
          </a:p>
          <a:p>
            <a:pPr marL="0" lv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Day </a:t>
            </a:r>
            <a:r>
              <a:rPr lang="en-US" sz="2400" dirty="0">
                <a:solidFill>
                  <a:schemeClr val="tx1"/>
                </a:solidFill>
              </a:rPr>
              <a:t>5: </a:t>
            </a:r>
            <a:r>
              <a:rPr lang="en-US" sz="2400" b="0" dirty="0">
                <a:solidFill>
                  <a:schemeClr val="tx1"/>
                </a:solidFill>
              </a:rPr>
              <a:t>DASN #2 (Broadening Tour)</a:t>
            </a:r>
          </a:p>
          <a:p>
            <a:pPr marL="0" lv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Day 6: </a:t>
            </a:r>
            <a:r>
              <a:rPr lang="en-US" sz="2400" b="0" dirty="0">
                <a:solidFill>
                  <a:schemeClr val="tx1"/>
                </a:solidFill>
              </a:rPr>
              <a:t>DASN #2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0" dirty="0" smtClean="0">
                <a:solidFill>
                  <a:schemeClr val="tx1"/>
                </a:solidFill>
              </a:rPr>
              <a:t>(Assist w/new SIGMA Check-In)*</a:t>
            </a:r>
            <a:endParaRPr lang="en-US" sz="2400" b="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Day 7</a:t>
            </a:r>
            <a:r>
              <a:rPr lang="en-US" sz="2400" dirty="0" smtClean="0">
                <a:solidFill>
                  <a:schemeClr val="tx1"/>
                </a:solidFill>
              </a:rPr>
              <a:t>: </a:t>
            </a:r>
            <a:r>
              <a:rPr lang="en-US" sz="2400" b="0" dirty="0">
                <a:solidFill>
                  <a:schemeClr val="tx1"/>
                </a:solidFill>
              </a:rPr>
              <a:t>DASN #2</a:t>
            </a:r>
          </a:p>
          <a:p>
            <a:pPr marL="0" lv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Day 8: </a:t>
            </a:r>
            <a:r>
              <a:rPr lang="en-US" sz="2400" b="0" dirty="0" smtClean="0">
                <a:solidFill>
                  <a:schemeClr val="tx1"/>
                </a:solidFill>
              </a:rPr>
              <a:t>DACM</a:t>
            </a:r>
            <a:endParaRPr lang="en-US" sz="2400" b="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Day 9</a:t>
            </a:r>
            <a:r>
              <a:rPr lang="en-US" sz="2400" dirty="0">
                <a:solidFill>
                  <a:schemeClr val="tx1"/>
                </a:solidFill>
              </a:rPr>
              <a:t>: </a:t>
            </a:r>
            <a:r>
              <a:rPr lang="en-US" sz="2400" b="0" dirty="0">
                <a:solidFill>
                  <a:schemeClr val="tx1"/>
                </a:solidFill>
              </a:rPr>
              <a:t>ASN(RDA) Front Office</a:t>
            </a:r>
          </a:p>
          <a:p>
            <a:pPr marL="0" lv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Day </a:t>
            </a:r>
            <a:r>
              <a:rPr lang="en-US" sz="2400" dirty="0">
                <a:solidFill>
                  <a:schemeClr val="tx1"/>
                </a:solidFill>
              </a:rPr>
              <a:t>10: </a:t>
            </a:r>
            <a:r>
              <a:rPr lang="en-US" sz="2400" b="0" dirty="0">
                <a:solidFill>
                  <a:schemeClr val="tx1"/>
                </a:solidFill>
              </a:rPr>
              <a:t>ASN(RDA) Front Office</a:t>
            </a:r>
          </a:p>
          <a:p>
            <a:pPr marL="0" lv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Day 11: </a:t>
            </a:r>
            <a:r>
              <a:rPr lang="en-US" sz="2400" b="0" dirty="0">
                <a:solidFill>
                  <a:schemeClr val="tx1"/>
                </a:solidFill>
              </a:rPr>
              <a:t>ASN(RDA) Front Office</a:t>
            </a:r>
          </a:p>
          <a:p>
            <a:pPr marL="0" lv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Day 12: </a:t>
            </a:r>
            <a:r>
              <a:rPr lang="en-US" sz="2400" b="0" dirty="0">
                <a:solidFill>
                  <a:schemeClr val="tx1"/>
                </a:solidFill>
              </a:rPr>
              <a:t>ASN(RDA) Front Office</a:t>
            </a:r>
          </a:p>
          <a:p>
            <a:pPr marL="0" lv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Day 13: </a:t>
            </a:r>
            <a:r>
              <a:rPr lang="en-US" sz="2400" b="0" dirty="0" err="1">
                <a:solidFill>
                  <a:schemeClr val="tx1"/>
                </a:solidFill>
              </a:rPr>
              <a:t>Outbrief</a:t>
            </a:r>
            <a:r>
              <a:rPr lang="en-US" sz="2400" b="0" dirty="0">
                <a:solidFill>
                  <a:schemeClr val="tx1"/>
                </a:solidFill>
              </a:rPr>
              <a:t> w/ ASN(RDA), Check-Out</a:t>
            </a:r>
          </a:p>
          <a:p>
            <a:pPr marL="0" indent="0">
              <a:buNone/>
            </a:pPr>
            <a:r>
              <a:rPr lang="en-US" sz="2400" b="0" dirty="0" smtClean="0">
                <a:solidFill>
                  <a:schemeClr val="tx1"/>
                </a:solidFill>
              </a:rPr>
              <a:t>Depending on schedule visit </a:t>
            </a:r>
            <a:r>
              <a:rPr lang="en-US" sz="2400" b="0" dirty="0">
                <a:solidFill>
                  <a:schemeClr val="tx1"/>
                </a:solidFill>
              </a:rPr>
              <a:t>to ASN(RDA) War Room (Crystal City)</a:t>
            </a:r>
          </a:p>
          <a:p>
            <a:pPr lvl="0"/>
            <a:endParaRPr lang="en-US" sz="2400" dirty="0" smtClean="0">
              <a:solidFill>
                <a:schemeClr val="tx1"/>
              </a:solidFill>
            </a:endParaRPr>
          </a:p>
          <a:p>
            <a:pPr marL="231739" lvl="1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 * SIGMA Check-In will vary upon Start Date – Check SIGMA Rotation Calendar</a:t>
            </a:r>
            <a:endParaRPr lang="en-US" sz="2000" dirty="0">
              <a:solidFill>
                <a:schemeClr val="tx1"/>
              </a:solidFill>
            </a:endParaRPr>
          </a:p>
          <a:p>
            <a:pPr marL="0" lvl="0" indent="0" algn="ctr">
              <a:buNone/>
            </a:pPr>
            <a:r>
              <a:rPr lang="en-US" sz="2200" b="0" i="1" dirty="0" smtClean="0">
                <a:solidFill>
                  <a:schemeClr val="tx1"/>
                </a:solidFill>
              </a:rPr>
              <a:t>Above is just one possible schedule</a:t>
            </a:r>
          </a:p>
          <a:p>
            <a:pPr marL="0" lvl="0" indent="0" algn="ctr">
              <a:buNone/>
            </a:pPr>
            <a:r>
              <a:rPr lang="en-US" sz="2200" b="0" i="1" dirty="0" smtClean="0">
                <a:solidFill>
                  <a:schemeClr val="tx1"/>
                </a:solidFill>
              </a:rPr>
              <a:t>This is a “choose your own adventure” opportunity – schedules are dynamic</a:t>
            </a:r>
            <a:endParaRPr lang="en-US" sz="2200" b="0" i="1" dirty="0">
              <a:solidFill>
                <a:schemeClr val="tx1"/>
              </a:solidFill>
            </a:endParaRP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marL="514269" marR="0" lvl="1" indent="-282530" algn="l" defTabSz="914256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Sigma SharePoint/Document/Sigma Program Intent.pptx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87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3000" dirty="0" smtClean="0">
                <a:solidFill>
                  <a:srgbClr val="000099"/>
                </a:solidFill>
              </a:rPr>
              <a:t>Selection Process</a:t>
            </a:r>
            <a:endParaRPr lang="en-US" sz="3000" dirty="0">
              <a:solidFill>
                <a:srgbClr val="0000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6934-2F0D-47CA-B6E0-2CC058FC6AE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990600"/>
            <a:ext cx="8686800" cy="5410200"/>
          </a:xfrm>
          <a:prstGeom prst="rect">
            <a:avLst/>
          </a:prstGeom>
        </p:spPr>
        <p:txBody>
          <a:bodyPr vert="horz" lIns="91425" tIns="45713" rIns="91425" bIns="45713" rtlCol="0">
            <a:normAutofit/>
          </a:bodyPr>
          <a:lstStyle>
            <a:lvl1pPr marL="168248" indent="-168248" algn="l" defTabSz="914256" rtl="0" eaLnBrk="1" latinLnBrk="0" hangingPunct="1">
              <a:lnSpc>
                <a:spcPct val="90000"/>
              </a:lnSpc>
              <a:spcBef>
                <a:spcPts val="799"/>
              </a:spcBef>
              <a:buFont typeface="Arial" pitchFamily="34" charset="0"/>
              <a:buChar char="•"/>
              <a:defRPr sz="1800" b="1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14269" indent="-282530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746008" indent="-177772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145995" indent="-284118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428525" indent="-230152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204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334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462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589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400" dirty="0" smtClean="0">
                <a:solidFill>
                  <a:schemeClr val="tx1"/>
                </a:solidFill>
              </a:rPr>
              <a:t>Designated SYSCOM provides nomination to ASN(RDA) NLT 30 days prior to rotation start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Interested personnel should work through their command 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SYSCOM POCs listed on next slide</a:t>
            </a:r>
            <a:endParaRPr lang="en-US" sz="2000" dirty="0">
              <a:solidFill>
                <a:schemeClr val="tx1"/>
              </a:solidFill>
            </a:endParaRPr>
          </a:p>
          <a:p>
            <a:pPr marL="231739" lvl="1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lvl="0"/>
            <a:r>
              <a:rPr lang="en-US" sz="2400" dirty="0" smtClean="0">
                <a:solidFill>
                  <a:schemeClr val="tx1"/>
                </a:solidFill>
              </a:rPr>
              <a:t>Eligibility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Any Acquisition Workforce member in the umbrella of NAVSEA, NAVAIR, NAVFAC, NAVSUP, SPAWAR, USMC, ONR, or SSP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Government Civilian: GS-13/14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Military: O-4/O-5</a:t>
            </a:r>
          </a:p>
          <a:p>
            <a:pPr lvl="2"/>
            <a:r>
              <a:rPr lang="en-US" sz="1800" dirty="0" smtClean="0">
                <a:solidFill>
                  <a:schemeClr val="tx1"/>
                </a:solidFill>
              </a:rPr>
              <a:t>O-3 </a:t>
            </a:r>
            <a:r>
              <a:rPr lang="en-US" sz="1800" dirty="0">
                <a:solidFill>
                  <a:schemeClr val="tx1"/>
                </a:solidFill>
              </a:rPr>
              <a:t>by exception and upon ASN(RDA) MA approval</a:t>
            </a:r>
          </a:p>
          <a:p>
            <a:pPr lvl="2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Sigma SharePoint/Document/Sigma Program Intent.pptx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08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3000" dirty="0" smtClean="0">
                <a:solidFill>
                  <a:srgbClr val="000099"/>
                </a:solidFill>
              </a:rPr>
              <a:t>SIGMA</a:t>
            </a:r>
            <a:r>
              <a:rPr lang="en-US" sz="3000" dirty="0">
                <a:solidFill>
                  <a:srgbClr val="000099"/>
                </a:solidFill>
              </a:rPr>
              <a:t> </a:t>
            </a:r>
            <a:r>
              <a:rPr lang="en-US" sz="3000" dirty="0" smtClean="0">
                <a:solidFill>
                  <a:srgbClr val="000099"/>
                </a:solidFill>
              </a:rPr>
              <a:t>Notes</a:t>
            </a:r>
            <a:endParaRPr lang="en-US" sz="3000" dirty="0">
              <a:solidFill>
                <a:srgbClr val="000099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4410"/>
            <a:ext cx="8229600" cy="4830763"/>
          </a:xfrm>
        </p:spPr>
        <p:txBody>
          <a:bodyPr/>
          <a:lstStyle/>
          <a:p>
            <a:r>
              <a:rPr lang="en-US" sz="2000" dirty="0" smtClean="0"/>
              <a:t>ASN(RDA) Front Office and current SIGMA</a:t>
            </a:r>
            <a:r>
              <a:rPr lang="en-US" sz="2000" dirty="0"/>
              <a:t>s</a:t>
            </a:r>
            <a:r>
              <a:rPr lang="en-US" sz="2000" dirty="0" smtClean="0"/>
              <a:t> will be point of contact for supporting selection and induction</a:t>
            </a:r>
          </a:p>
          <a:p>
            <a:r>
              <a:rPr lang="en-US" sz="2000" dirty="0" smtClean="0"/>
              <a:t>SIGMA Gouge available for Selectees – includes checklist which must be completed NLT 7 calendar days prior to arrival</a:t>
            </a:r>
          </a:p>
          <a:p>
            <a:r>
              <a:rPr lang="en-US" sz="2000" dirty="0" smtClean="0"/>
              <a:t>SIGMA selectees should identify 3-4 DASNs that they may wish to see in particular and provide that list to the outgoing SIGMA</a:t>
            </a:r>
          </a:p>
          <a:p>
            <a:r>
              <a:rPr lang="en-US" sz="2000" dirty="0"/>
              <a:t>Once onboard, oncoming SIGMA should schedule </a:t>
            </a:r>
            <a:r>
              <a:rPr lang="en-US" sz="2000" dirty="0" err="1"/>
              <a:t>sitdowns</a:t>
            </a:r>
            <a:r>
              <a:rPr lang="en-US" sz="2000" dirty="0"/>
              <a:t> with as many of the DASNs as possible, DACM, the PCD, the PMD, and </a:t>
            </a:r>
            <a:r>
              <a:rPr lang="en-US" sz="2000" dirty="0" err="1"/>
              <a:t>outbrief</a:t>
            </a:r>
            <a:r>
              <a:rPr lang="en-US" sz="2000" dirty="0"/>
              <a:t> with ASN(RDA), through their admin </a:t>
            </a:r>
            <a:r>
              <a:rPr lang="en-US" sz="2000" dirty="0" smtClean="0"/>
              <a:t>staff</a:t>
            </a:r>
          </a:p>
          <a:p>
            <a:r>
              <a:rPr lang="en-US" sz="2000" dirty="0" smtClean="0"/>
              <a:t>SharePoint </a:t>
            </a:r>
            <a:r>
              <a:rPr lang="en-US" sz="2000" dirty="0"/>
              <a:t>a</a:t>
            </a:r>
            <a:r>
              <a:rPr lang="en-US" sz="2000" dirty="0" smtClean="0"/>
              <a:t>vailable after selection </a:t>
            </a:r>
          </a:p>
          <a:p>
            <a:pPr lvl="1"/>
            <a:r>
              <a:rPr lang="en-US" sz="1800" dirty="0" smtClean="0"/>
              <a:t>Contains SIGMA Calendar and SIGMA Documents</a:t>
            </a:r>
          </a:p>
          <a:p>
            <a:pPr lvl="1"/>
            <a:r>
              <a:rPr lang="en-US" sz="1800" dirty="0" smtClean="0"/>
              <a:t>Upload Bio once access to </a:t>
            </a:r>
            <a:r>
              <a:rPr lang="en-US" sz="1800" dirty="0" err="1" smtClean="0"/>
              <a:t>Sharepoint</a:t>
            </a:r>
            <a:r>
              <a:rPr lang="en-US" sz="1800" dirty="0" smtClean="0"/>
              <a:t> is granted</a:t>
            </a:r>
          </a:p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The SIGMA Program is a self-run rotation</a:t>
            </a:r>
          </a:p>
          <a:p>
            <a:pPr lvl="1"/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It is the responsibility of the sitting SIGMAs to keep up with the future rotation cycle and emailing incoming SIGMAs the welcome package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56934-2F0D-47CA-B6E0-2CC058FC6AE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990600"/>
            <a:ext cx="8686800" cy="5410200"/>
          </a:xfrm>
          <a:prstGeom prst="rect">
            <a:avLst/>
          </a:prstGeom>
        </p:spPr>
        <p:txBody>
          <a:bodyPr vert="horz" lIns="91425" tIns="45713" rIns="91425" bIns="45713" rtlCol="0">
            <a:normAutofit/>
          </a:bodyPr>
          <a:lstStyle>
            <a:lvl1pPr marL="168248" indent="-168248" algn="l" defTabSz="914256" rtl="0" eaLnBrk="1" latinLnBrk="0" hangingPunct="1">
              <a:lnSpc>
                <a:spcPct val="90000"/>
              </a:lnSpc>
              <a:spcBef>
                <a:spcPts val="799"/>
              </a:spcBef>
              <a:buFont typeface="Arial" pitchFamily="34" charset="0"/>
              <a:buChar char="•"/>
              <a:defRPr sz="1800" b="1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14269" indent="-282530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746008" indent="-177772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145995" indent="-284118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428525" indent="-230152" algn="l" defTabSz="914256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rgbClr val="142036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204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334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462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589" indent="-228564" algn="l" defTabSz="9142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457200" y="6126164"/>
            <a:ext cx="8001000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GREAT Experience working in ASN(RDA) Front Office, attending discussions with PCD/PMD and ASN(RDA), and working with the DASNs 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46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_Default Design">
  <a:themeElements>
    <a:clrScheme name="4_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4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6_Default Design">
  <a:themeElements>
    <a:clrScheme name="4_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4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EEC1C6A65FB8489F5C1CDB87FB2062" ma:contentTypeVersion="0" ma:contentTypeDescription="Create a new document." ma:contentTypeScope="" ma:versionID="d7813f0ab3e0c8f319702d37a761ec6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CB6DB0-F5BA-4A7E-8536-DBCA8CB6FD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09E1B07-B856-40DF-AECD-FFEC4C65C50C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2947477-220F-491B-BE91-6A291293264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3923</TotalTime>
  <Words>701</Words>
  <Application>Microsoft Office PowerPoint</Application>
  <PresentationFormat>On-screen Show (4:3)</PresentationFormat>
  <Paragraphs>88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Wingdings</vt:lpstr>
      <vt:lpstr>15_Default Design</vt:lpstr>
      <vt:lpstr>16_Default Design</vt:lpstr>
      <vt:lpstr>ASN(RDA) SIGMA Program</vt:lpstr>
      <vt:lpstr>Background</vt:lpstr>
      <vt:lpstr>Intent</vt:lpstr>
      <vt:lpstr>Objectives</vt:lpstr>
      <vt:lpstr>Potential Schedule</vt:lpstr>
      <vt:lpstr>Selection Process</vt:lpstr>
      <vt:lpstr>SIGMA Notes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Unmanned Undersea Domain</dc:title>
  <dc:creator>Engelhardt, Dorothy L CIV ASN (RDA), DASN Unmanned</dc:creator>
  <cp:lastModifiedBy>Cloud, Rosalyn CIV NFI, NF00CM</cp:lastModifiedBy>
  <cp:revision>80</cp:revision>
  <cp:lastPrinted>2017-12-04T13:09:53Z</cp:lastPrinted>
  <dcterms:created xsi:type="dcterms:W3CDTF">2017-10-30T16:29:11Z</dcterms:created>
  <dcterms:modified xsi:type="dcterms:W3CDTF">2019-05-15T17:00:29Z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0x01010011EEC1C6A65FB8489F5C1CDB87FB2062</vt:lpwstr>
  </property>
</Properties>
</file>